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50" y="1496553"/>
            <a:ext cx="5143500" cy="318361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4802940"/>
            <a:ext cx="5143500" cy="220778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6" y="486856"/>
            <a:ext cx="1478756" cy="774947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486856"/>
            <a:ext cx="4350544" cy="774947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6" y="2279756"/>
            <a:ext cx="5915025" cy="3803826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916" y="6119568"/>
            <a:ext cx="5915025" cy="200034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8" y="2434280"/>
            <a:ext cx="2914650" cy="58020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71863" y="2434280"/>
            <a:ext cx="2914650" cy="58020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486856"/>
            <a:ext cx="5915025" cy="176749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2381" y="2241655"/>
            <a:ext cx="2901255" cy="10986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381" y="3340255"/>
            <a:ext cx="2901255" cy="49130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71863" y="2241655"/>
            <a:ext cx="2915543" cy="10986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71863" y="3340255"/>
            <a:ext cx="2915543" cy="49130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09628"/>
            <a:ext cx="2211883" cy="213369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5543" y="1316628"/>
            <a:ext cx="3471863" cy="649846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743327"/>
            <a:ext cx="2211883" cy="508235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09628"/>
            <a:ext cx="2211883" cy="213369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5543" y="1316628"/>
            <a:ext cx="3471863" cy="649846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743327"/>
            <a:ext cx="2211883" cy="508235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1488" y="486856"/>
            <a:ext cx="5915025" cy="1767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88" y="2434280"/>
            <a:ext cx="5915025" cy="5802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8475526"/>
            <a:ext cx="1543050" cy="486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3" y="8475526"/>
            <a:ext cx="2314575" cy="486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8475526"/>
            <a:ext cx="1543050" cy="486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41350" y="656590"/>
            <a:ext cx="55975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1200" b="0">
                <a:ea typeface="宋体" panose="02010600030101010101" pitchFamily="2" charset="-122"/>
              </a:rPr>
              <a:t> </a:t>
            </a:r>
            <a:r>
              <a:rPr lang="en-US" altLang="zh-CN" sz="12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为了打造智慧校园新生态，一卡通系统虚拟校园卡系统安装完毕，广大师生在食堂就餐和进入图书馆通道机，均可使用手机刷码来完成。</a:t>
            </a:r>
            <a:r>
              <a:rPr 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一、虚拟校园卡首次使用需完成的步骤</a:t>
            </a:r>
            <a:r>
              <a:rPr lang="zh-CN" sz="12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en-US" sz="12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1200">
                <a:ea typeface="宋体" panose="02010600030101010101" pitchFamily="2" charset="-122"/>
              </a:rPr>
              <a:t>1.下载学校“江苏理工”移动端APP（扫描下方二维码，或在学校主页下载）。</a:t>
            </a:r>
            <a:endParaRPr lang="zh-CN" sz="1200">
              <a:ea typeface="宋体" panose="02010600030101010101" pitchFamily="2" charset="-122"/>
            </a:endParaRPr>
          </a:p>
        </p:txBody>
      </p:sp>
      <p:pic>
        <p:nvPicPr>
          <p:cNvPr id="19" name="图片 19" descr="1640933034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4810" y="1878330"/>
            <a:ext cx="1048385" cy="1219200"/>
          </a:xfrm>
          <a:prstGeom prst="rect">
            <a:avLst/>
          </a:prstGeom>
        </p:spPr>
      </p:pic>
      <p:pic>
        <p:nvPicPr>
          <p:cNvPr id="25" name="图片 25" descr="1640933054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915" y="1931670"/>
            <a:ext cx="1033145" cy="11626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7375" y="3074035"/>
            <a:ext cx="58642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sz="1200">
                <a:ea typeface="宋体" panose="02010600030101010101" pitchFamily="2" charset="-122"/>
              </a:rPr>
              <a:t>2.安装后进入APP页面，登录（</a:t>
            </a:r>
            <a:r>
              <a:rPr lang="zh-CN" sz="1200">
                <a:solidFill>
                  <a:srgbClr val="FF0000"/>
                </a:solidFill>
                <a:ea typeface="宋体" panose="02010600030101010101" pitchFamily="2" charset="-122"/>
              </a:rPr>
              <a:t>账号为学工号，密码为数字校园登录密码</a:t>
            </a:r>
            <a:r>
              <a:rPr lang="zh-CN" sz="1200">
                <a:ea typeface="宋体" panose="02010600030101010101" pitchFamily="2" charset="-122"/>
              </a:rPr>
              <a:t>）。先点</a:t>
            </a:r>
            <a:r>
              <a:rPr lang="en-US" sz="1200">
                <a:latin typeface="宋体" panose="02010600030101010101" pitchFamily="2" charset="-122"/>
              </a:rPr>
              <a:t>“</a:t>
            </a:r>
            <a:r>
              <a:rPr lang="zh-CN" sz="1200">
                <a:ea typeface="宋体" panose="02010600030101010101" pitchFamily="2" charset="-122"/>
              </a:rPr>
              <a:t>首页”，后点“微门户”，</a:t>
            </a:r>
            <a:r>
              <a:rPr lang="zh-CN" sz="1200">
                <a:solidFill>
                  <a:srgbClr val="000000"/>
                </a:solidFill>
                <a:ea typeface="宋体" panose="02010600030101010101" pitchFamily="2" charset="-122"/>
              </a:rPr>
              <a:t>再点</a:t>
            </a:r>
            <a:r>
              <a:rPr lang="zh-CN" sz="1200">
                <a:ea typeface="宋体" panose="02010600030101010101" pitchFamily="2" charset="-122"/>
              </a:rPr>
              <a:t>消费码。</a:t>
            </a:r>
            <a:endParaRPr lang="zh-CN" altLang="en-US" sz="1200"/>
          </a:p>
        </p:txBody>
      </p:sp>
      <p:sp>
        <p:nvSpPr>
          <p:cNvPr id="6" name="文本框 5"/>
          <p:cNvSpPr txBox="1"/>
          <p:nvPr/>
        </p:nvSpPr>
        <p:spPr>
          <a:xfrm>
            <a:off x="587375" y="5713095"/>
            <a:ext cx="56019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sz="1200">
                <a:latin typeface="宋体" panose="02010600030101010101" pitchFamily="2" charset="-122"/>
              </a:rPr>
              <a:t>3</a:t>
            </a:r>
            <a:r>
              <a:rPr lang="zh-CN" sz="1200">
                <a:ea typeface="宋体" panose="02010600030101010101" pitchFamily="2" charset="-122"/>
              </a:rPr>
              <a:t>.领取消费码</a:t>
            </a:r>
            <a:r>
              <a:rPr lang="zh-CN" sz="1200">
                <a:ea typeface="宋体" panose="02010600030101010101" pitchFamily="2" charset="-122"/>
                <a:sym typeface="+mn-ea"/>
              </a:rPr>
              <a:t>（需在一卡通中心绑定建行卡）。</a:t>
            </a:r>
            <a:r>
              <a:rPr lang="zh-CN" sz="1200">
                <a:ea typeface="宋体" panose="02010600030101010101" pitchFamily="2" charset="-122"/>
              </a:rPr>
              <a:t>输入</a:t>
            </a:r>
            <a:r>
              <a:rPr lang="zh-CN" sz="1200">
                <a:solidFill>
                  <a:srgbClr val="FF0000"/>
                </a:solidFill>
                <a:ea typeface="宋体" panose="02010600030101010101" pitchFamily="2" charset="-122"/>
              </a:rPr>
              <a:t>一卡通密码</a:t>
            </a:r>
            <a:r>
              <a:rPr lang="zh-CN" sz="12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（圈存机转账密码）</a:t>
            </a:r>
            <a:r>
              <a:rPr lang="zh-CN" sz="1200">
                <a:ea typeface="宋体" panose="02010600030101010101" pitchFamily="2" charset="-122"/>
              </a:rPr>
              <a:t>和姓名，点击验证。</a:t>
            </a:r>
            <a:endParaRPr lang="zh-CN" altLang="en-US"/>
          </a:p>
        </p:txBody>
      </p:sp>
      <p:pic>
        <p:nvPicPr>
          <p:cNvPr id="13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" y="6685280"/>
            <a:ext cx="1026160" cy="1821180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935" y="6557010"/>
            <a:ext cx="988695" cy="1949450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085" y="6607810"/>
            <a:ext cx="1031240" cy="1762760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1680845" y="7360285"/>
            <a:ext cx="45339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4669155" y="7266305"/>
            <a:ext cx="45339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3121660" y="7360285"/>
            <a:ext cx="45339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073275" y="267970"/>
            <a:ext cx="27114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b="1">
                <a:latin typeface="黑体" panose="02010609060101010101" charset="-122"/>
                <a:ea typeface="黑体" panose="02010609060101010101" charset="-122"/>
                <a:sym typeface="+mn-ea"/>
              </a:rPr>
              <a:t>虚拟校园卡使用流程说明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3185" y="6507480"/>
            <a:ext cx="1063625" cy="1934210"/>
          </a:xfrm>
          <a:prstGeom prst="rect">
            <a:avLst/>
          </a:prstGeom>
        </p:spPr>
      </p:pic>
      <p:pic>
        <p:nvPicPr>
          <p:cNvPr id="12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1065" y="3826510"/>
            <a:ext cx="992505" cy="1685925"/>
          </a:xfrm>
          <a:prstGeom prst="rect">
            <a:avLst/>
          </a:prstGeom>
        </p:spPr>
      </p:pic>
      <p:pic>
        <p:nvPicPr>
          <p:cNvPr id="17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2355" y="3797935"/>
            <a:ext cx="1016635" cy="170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3970" y="3806825"/>
            <a:ext cx="1151890" cy="17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右箭头 8"/>
          <p:cNvSpPr/>
          <p:nvPr/>
        </p:nvSpPr>
        <p:spPr>
          <a:xfrm>
            <a:off x="1717675" y="4441190"/>
            <a:ext cx="45339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右箭头 1"/>
          <p:cNvSpPr/>
          <p:nvPr/>
        </p:nvSpPr>
        <p:spPr>
          <a:xfrm>
            <a:off x="3163570" y="4427855"/>
            <a:ext cx="45339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4629785" y="4394200"/>
            <a:ext cx="45339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041265" y="5510530"/>
            <a:ext cx="1307465" cy="2139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8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已绑定银行卡的无此步骤</a:t>
            </a:r>
            <a:endParaRPr lang="zh-CN" altLang="en-US" sz="800" b="1">
              <a:solidFill>
                <a:srgbClr val="FF0000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067300" y="3789680"/>
            <a:ext cx="1261745" cy="174752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550" y="3794125"/>
            <a:ext cx="982345" cy="17030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055" y="831215"/>
            <a:ext cx="1099185" cy="1798955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75" y="892810"/>
            <a:ext cx="1016635" cy="17373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8945" y="365125"/>
            <a:ext cx="5864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sz="1200">
                <a:latin typeface="宋体" panose="02010600030101010101" pitchFamily="2" charset="-122"/>
              </a:rPr>
              <a:t>4</a:t>
            </a:r>
            <a:r>
              <a:rPr lang="zh-CN" sz="1200">
                <a:ea typeface="宋体" panose="02010600030101010101" pitchFamily="2" charset="-122"/>
              </a:rPr>
              <a:t>.选择已绑定的银行卡</a:t>
            </a:r>
            <a:r>
              <a:rPr lang="zh-CN" sz="1200">
                <a:ea typeface="宋体" panose="02010600030101010101" pitchFamily="2" charset="-122"/>
                <a:sym typeface="+mn-ea"/>
              </a:rPr>
              <a:t>（未绑定银行的需到一卡通中心绑定）</a:t>
            </a:r>
            <a:r>
              <a:rPr lang="zh-CN" sz="1200">
                <a:ea typeface="宋体" panose="02010600030101010101" pitchFamily="2" charset="-122"/>
              </a:rPr>
              <a:t>，按步骤领取电子钱包。</a:t>
            </a:r>
            <a:endParaRPr lang="zh-CN" altLang="en-US"/>
          </a:p>
        </p:txBody>
      </p:sp>
      <p:pic>
        <p:nvPicPr>
          <p:cNvPr id="8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530" y="900430"/>
            <a:ext cx="995680" cy="1707515"/>
          </a:xfrm>
          <a:prstGeom prst="rect">
            <a:avLst/>
          </a:prstGeom>
        </p:spPr>
      </p:pic>
      <p:pic>
        <p:nvPicPr>
          <p:cNvPr id="16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495" y="940435"/>
            <a:ext cx="919480" cy="16681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50545" y="2710815"/>
            <a:ext cx="57562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sz="1200" b="1">
                <a:ea typeface="宋体" panose="02010600030101010101" pitchFamily="2" charset="-122"/>
              </a:rPr>
              <a:t>二、消费码的使用（消费码即付款码，包括</a:t>
            </a:r>
            <a:r>
              <a:rPr lang="zh-CN" sz="1200" b="1">
                <a:solidFill>
                  <a:srgbClr val="FF0000"/>
                </a:solidFill>
                <a:ea typeface="宋体" panose="02010600030101010101" pitchFamily="2" charset="-122"/>
              </a:rPr>
              <a:t>电子钱包</a:t>
            </a:r>
            <a:r>
              <a:rPr lang="zh-CN" sz="1200" b="1">
                <a:ea typeface="宋体" panose="02010600030101010101" pitchFamily="2" charset="-122"/>
              </a:rPr>
              <a:t>付款和</a:t>
            </a:r>
            <a:r>
              <a:rPr lang="zh-CN" sz="1200" b="1">
                <a:solidFill>
                  <a:srgbClr val="FF0000"/>
                </a:solidFill>
                <a:ea typeface="宋体" panose="02010600030101010101" pitchFamily="2" charset="-122"/>
              </a:rPr>
              <a:t>校园卡</a:t>
            </a:r>
            <a:r>
              <a:rPr lang="zh-CN" sz="1200" b="1">
                <a:ea typeface="宋体" panose="02010600030101010101" pitchFamily="2" charset="-122"/>
              </a:rPr>
              <a:t>付款）。</a:t>
            </a:r>
            <a:endParaRPr lang="zh-CN" altLang="en-US"/>
          </a:p>
        </p:txBody>
      </p:sp>
      <p:pic>
        <p:nvPicPr>
          <p:cNvPr id="21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05" y="3135630"/>
            <a:ext cx="1372235" cy="19831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60020" y="5123180"/>
            <a:ext cx="46069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6070" algn="l" fontAlgn="auto">
              <a:lnSpc>
                <a:spcPct val="150000"/>
              </a:lnSpc>
            </a:pPr>
            <a:r>
              <a:rPr lang="zh-CN" sz="1200" b="1">
                <a:ea typeface="宋体" panose="02010600030101010101" pitchFamily="2" charset="-122"/>
                <a:sym typeface="+mn-ea"/>
              </a:rPr>
              <a:t>消费</a:t>
            </a:r>
            <a:r>
              <a:rPr lang="zh-CN" sz="1200">
                <a:ea typeface="宋体" panose="02010600030101010101" pitchFamily="2" charset="-122"/>
                <a:sym typeface="+mn-ea"/>
              </a:rPr>
              <a:t>：选择校园卡或电子钱包扫码支付。</a:t>
            </a:r>
            <a:endParaRPr lang="zh-CN" sz="1200">
              <a:ea typeface="宋体" panose="02010600030101010101" pitchFamily="2" charset="-122"/>
              <a:sym typeface="+mn-ea"/>
            </a:endParaRPr>
          </a:p>
          <a:p>
            <a:pPr indent="306070" algn="l" fontAlgn="auto">
              <a:lnSpc>
                <a:spcPct val="150000"/>
              </a:lnSpc>
            </a:pPr>
            <a:r>
              <a:rPr lang="zh-CN" sz="1200" b="1">
                <a:ea typeface="宋体" panose="02010600030101010101" pitchFamily="2" charset="-122"/>
              </a:rPr>
              <a:t>充值：</a:t>
            </a:r>
            <a:r>
              <a:rPr lang="zh-CN" sz="1200">
                <a:ea typeface="宋体" panose="02010600030101010101" pitchFamily="2" charset="-122"/>
              </a:rPr>
              <a:t>有两种方式  </a:t>
            </a:r>
            <a:r>
              <a:rPr lang="zh-CN" sz="1200">
                <a:ea typeface="宋体" panose="02010600030101010101" pitchFamily="2" charset="-122"/>
              </a:rPr>
              <a:t>（请看右图）</a:t>
            </a:r>
            <a:endParaRPr lang="zh-CN" sz="1200">
              <a:ea typeface="宋体" panose="02010600030101010101" pitchFamily="2" charset="-122"/>
            </a:endParaRPr>
          </a:p>
          <a:p>
            <a:pPr indent="306070" algn="l" fontAlgn="auto">
              <a:lnSpc>
                <a:spcPct val="150000"/>
              </a:lnSpc>
            </a:pPr>
            <a:r>
              <a:rPr lang="en-US" altLang="zh-CN" sz="1200" b="1">
                <a:solidFill>
                  <a:srgbClr val="FF0000"/>
                </a:solidFill>
                <a:ea typeface="宋体" panose="02010600030101010101" pitchFamily="2" charset="-122"/>
              </a:rPr>
              <a:t>           </a:t>
            </a:r>
            <a:r>
              <a:rPr lang="zh-CN" sz="1200" b="1">
                <a:solidFill>
                  <a:srgbClr val="FF0000"/>
                </a:solidFill>
                <a:ea typeface="宋体" panose="02010600030101010101" pitchFamily="2" charset="-122"/>
              </a:rPr>
              <a:t>钱包充值：</a:t>
            </a:r>
            <a:r>
              <a:rPr lang="zh-CN" sz="1200" b="0">
                <a:ea typeface="宋体" panose="02010600030101010101" pitchFamily="2" charset="-122"/>
              </a:rPr>
              <a:t>资金从银行卡转到建行虚拟的电子钱包内。</a:t>
            </a:r>
            <a:endParaRPr lang="zh-CN" altLang="en-US" sz="1200" b="0">
              <a:ea typeface="宋体" panose="02010600030101010101" pitchFamily="2" charset="-122"/>
            </a:endParaRPr>
          </a:p>
          <a:p>
            <a:pPr indent="306070" algn="l" fontAlgn="auto">
              <a:lnSpc>
                <a:spcPct val="150000"/>
              </a:lnSpc>
            </a:pPr>
            <a:r>
              <a:rPr lang="en-US" altLang="zh-CN" sz="1200" b="1">
                <a:solidFill>
                  <a:srgbClr val="FF0000"/>
                </a:solidFill>
                <a:ea typeface="宋体" panose="02010600030101010101" pitchFamily="2" charset="-122"/>
              </a:rPr>
              <a:t>          </a:t>
            </a:r>
            <a:r>
              <a:rPr lang="zh-CN" sz="1200" b="1">
                <a:solidFill>
                  <a:srgbClr val="FF0000"/>
                </a:solidFill>
                <a:ea typeface="宋体" panose="02010600030101010101" pitchFamily="2" charset="-122"/>
              </a:rPr>
              <a:t>卡片充值</a:t>
            </a:r>
            <a:r>
              <a:rPr lang="en-US" altLang="zh-CN" sz="1200" b="1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200" b="1">
                <a:solidFill>
                  <a:srgbClr val="FF0000"/>
                </a:solidFill>
                <a:ea typeface="宋体" panose="02010600030101010101" pitchFamily="2" charset="-122"/>
              </a:rPr>
              <a:t>：</a:t>
            </a:r>
            <a:r>
              <a:rPr lang="zh-CN" sz="1200">
                <a:ea typeface="宋体" panose="02010600030101010101" pitchFamily="2" charset="-122"/>
                <a:sym typeface="+mn-ea"/>
              </a:rPr>
              <a:t>资金</a:t>
            </a:r>
            <a:r>
              <a:rPr lang="zh-CN" sz="1200" b="0">
                <a:ea typeface="宋体" panose="02010600030101010101" pitchFamily="2" charset="-122"/>
              </a:rPr>
              <a:t>从</a:t>
            </a:r>
            <a:r>
              <a:rPr lang="zh-CN" sz="1200">
                <a:ea typeface="宋体" panose="02010600030101010101" pitchFamily="2" charset="-122"/>
                <a:sym typeface="+mn-ea"/>
              </a:rPr>
              <a:t>电子钱包或</a:t>
            </a:r>
            <a:r>
              <a:rPr lang="zh-CN" sz="1200" b="0">
                <a:ea typeface="宋体" panose="02010600030101010101" pitchFamily="2" charset="-122"/>
              </a:rPr>
              <a:t>银行卡划转到校园卡内。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02920" y="6269355"/>
            <a:ext cx="394462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  <a:buNone/>
            </a:pPr>
            <a:r>
              <a:rPr lang="zh-CN" sz="1000" b="1">
                <a:ea typeface="宋体" panose="02010600030101010101" pitchFamily="2" charset="-122"/>
              </a:rPr>
              <a:t>说明：</a:t>
            </a:r>
            <a:endParaRPr lang="zh-CN" sz="1000" b="1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None/>
            </a:pPr>
            <a:r>
              <a:rPr lang="zh-CN" sz="1000">
                <a:ea typeface="宋体" panose="02010600030101010101" pitchFamily="2" charset="-122"/>
              </a:rPr>
              <a:t> </a:t>
            </a:r>
            <a:r>
              <a:rPr lang="en-US" altLang="zh-CN" sz="1000">
                <a:ea typeface="宋体" panose="02010600030101010101" pitchFamily="2" charset="-122"/>
              </a:rPr>
              <a:t>          </a:t>
            </a:r>
            <a:r>
              <a:rPr lang="zh-CN" sz="1000">
                <a:ea typeface="宋体" panose="02010600030101010101" pitchFamily="2" charset="-122"/>
              </a:rPr>
              <a:t>1.校园卡账户“卡片余额”“卡片充值”是建行系统提取的江理工一卡通系统数据。</a:t>
            </a:r>
            <a:endParaRPr lang="zh-CN" sz="1000">
              <a:ea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1000" b="1">
                <a:ea typeface="宋体" panose="02010600030101010101" pitchFamily="2" charset="-122"/>
              </a:rPr>
              <a:t>     </a:t>
            </a:r>
            <a:r>
              <a:rPr lang="zh-CN" altLang="en-US" sz="1000">
                <a:ea typeface="宋体" panose="02010600030101010101" pitchFamily="2" charset="-122"/>
              </a:rPr>
              <a:t>    </a:t>
            </a:r>
            <a:r>
              <a:rPr lang="en-US" altLang="zh-CN" sz="1000">
                <a:ea typeface="宋体" panose="02010600030101010101" pitchFamily="2" charset="-122"/>
              </a:rPr>
              <a:t> </a:t>
            </a:r>
            <a:r>
              <a:rPr lang="zh-CN" altLang="en-US" sz="1000">
                <a:ea typeface="宋体" panose="02010600030101010101" pitchFamily="2" charset="-122"/>
              </a:rPr>
              <a:t>2.电子钱包、其他服务所有功能均为建行管理并提供相应数据。</a:t>
            </a:r>
            <a:endParaRPr lang="zh-CN" altLang="en-US" sz="1000">
              <a:ea typeface="宋体" panose="02010600030101010101" pitchFamily="2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2052320" y="4015105"/>
            <a:ext cx="2319655" cy="327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440305" y="3370580"/>
            <a:ext cx="15430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200" b="1">
                <a:ea typeface="宋体" panose="02010600030101010101" pitchFamily="2" charset="-122"/>
                <a:sym typeface="+mn-ea"/>
              </a:rPr>
              <a:t>点击付款二维码右“</a:t>
            </a:r>
            <a:r>
              <a:rPr lang="zh-CN" sz="12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首页</a:t>
            </a:r>
            <a:r>
              <a:rPr lang="zh-CN" sz="1200" b="1">
                <a:ea typeface="宋体" panose="02010600030101010101" pitchFamily="2" charset="-122"/>
                <a:sym typeface="+mn-ea"/>
              </a:rPr>
              <a:t>”，可以进入校园虚拟卡页面</a:t>
            </a:r>
            <a:endParaRPr lang="zh-CN" altLang="en-US" sz="1200"/>
          </a:p>
        </p:txBody>
      </p:sp>
      <p:sp>
        <p:nvSpPr>
          <p:cNvPr id="11" name="右箭头 10"/>
          <p:cNvSpPr/>
          <p:nvPr/>
        </p:nvSpPr>
        <p:spPr>
          <a:xfrm>
            <a:off x="3236595" y="1593850"/>
            <a:ext cx="45339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1676400" y="1621790"/>
            <a:ext cx="45339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4723765" y="1593850"/>
            <a:ext cx="45339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6915" y="7429500"/>
            <a:ext cx="487680" cy="49593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58115" y="7458075"/>
            <a:ext cx="4473575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306070" fontAlgn="auto">
              <a:lnSpc>
                <a:spcPct val="150000"/>
              </a:lnSpc>
            </a:pPr>
            <a:r>
              <a:rPr lang="zh-CN" sz="1200" b="1">
                <a:ea typeface="宋体" panose="02010600030101010101" pitchFamily="2" charset="-122"/>
                <a:sym typeface="+mn-ea"/>
              </a:rPr>
              <a:t>三、身份码的使用 （目前仅适用于图书馆通道系统）</a:t>
            </a:r>
            <a:endParaRPr lang="zh-CN" sz="1200" b="1">
              <a:ea typeface="宋体" panose="02010600030101010101" pitchFamily="2" charset="-122"/>
              <a:sym typeface="+mn-ea"/>
            </a:endParaRPr>
          </a:p>
          <a:p>
            <a:pPr indent="306070" fontAlgn="auto">
              <a:lnSpc>
                <a:spcPct val="150000"/>
              </a:lnSpc>
            </a:pPr>
            <a:endParaRPr lang="zh-CN" altLang="en-US" sz="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306070" fontAlgn="auto">
              <a:lnSpc>
                <a:spcPct val="150000"/>
              </a:lnSpc>
            </a:pPr>
            <a:r>
              <a:rPr lang="zh-CN" sz="1200" b="1">
                <a:ea typeface="宋体" panose="02010600030101010101" pitchFamily="2" charset="-122"/>
              </a:rPr>
              <a:t>四、咨询电话：</a:t>
            </a:r>
            <a:r>
              <a:rPr lang="en-US" altLang="zh-CN" sz="1200" b="1">
                <a:ea typeface="宋体" panose="02010600030101010101" pitchFamily="2" charset="-122"/>
              </a:rPr>
              <a:t> </a:t>
            </a:r>
            <a:r>
              <a:rPr lang="zh-CN" altLang="en-US" sz="1200" b="1">
                <a:ea typeface="宋体" panose="02010600030101010101" pitchFamily="2" charset="-122"/>
              </a:rPr>
              <a:t>一卡通管理中心</a:t>
            </a:r>
            <a:r>
              <a:rPr lang="en-US" altLang="zh-CN" sz="1200" b="1">
                <a:ea typeface="宋体" panose="02010600030101010101" pitchFamily="2" charset="-122"/>
              </a:rPr>
              <a:t>   </a:t>
            </a:r>
            <a:r>
              <a:rPr lang="zh-CN" sz="1200" b="1">
                <a:ea typeface="宋体" panose="02010600030101010101" pitchFamily="2" charset="-122"/>
              </a:rPr>
              <a:t>86953564  （内线 3564）</a:t>
            </a:r>
            <a:endParaRPr lang="zh-CN" sz="1200">
              <a:ea typeface="宋体" panose="02010600030101010101" pitchFamily="2" charset="-122"/>
            </a:endParaRPr>
          </a:p>
          <a:p>
            <a:pPr indent="306070" fontAlgn="auto">
              <a:lnSpc>
                <a:spcPct val="150000"/>
              </a:lnSpc>
            </a:pPr>
            <a:r>
              <a:rPr lang="zh-CN" sz="1200" b="1">
                <a:ea typeface="宋体" panose="02010600030101010101" pitchFamily="2" charset="-122"/>
              </a:rPr>
              <a:t>   </a:t>
            </a:r>
            <a:r>
              <a:rPr lang="en-US" altLang="zh-CN" sz="1200" b="1">
                <a:ea typeface="宋体" panose="02010600030101010101" pitchFamily="2" charset="-122"/>
              </a:rPr>
              <a:t>     </a:t>
            </a:r>
            <a:r>
              <a:rPr lang="zh-CN" sz="1200" b="1">
                <a:ea typeface="宋体" panose="02010600030101010101" pitchFamily="2" charset="-122"/>
              </a:rPr>
              <a:t> </a:t>
            </a:r>
            <a:r>
              <a:rPr lang="zh-CN" sz="1200">
                <a:ea typeface="宋体" panose="02010600030101010101" pitchFamily="2" charset="-122"/>
              </a:rPr>
              <a:t>联系人</a:t>
            </a:r>
            <a:r>
              <a:rPr lang="en-US" altLang="zh-CN" sz="1200">
                <a:ea typeface="宋体" panose="02010600030101010101" pitchFamily="2" charset="-122"/>
              </a:rPr>
              <a:t>    </a:t>
            </a:r>
            <a:r>
              <a:rPr lang="zh-CN" sz="1200">
                <a:ea typeface="宋体" panose="02010600030101010101" pitchFamily="2" charset="-122"/>
              </a:rPr>
              <a:t>：    赵建花   张士荣    赵香芹   朱绚霞  </a:t>
            </a:r>
            <a:endParaRPr lang="zh-CN" sz="1200">
              <a:ea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1690" y="3079115"/>
            <a:ext cx="1598295" cy="42056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WPS 演示</Application>
  <PresentationFormat>宽屏</PresentationFormat>
  <Paragraphs>32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黑体</vt:lpstr>
      <vt:lpstr>仿宋</vt:lpstr>
      <vt:lpstr>Calibri</vt:lpstr>
      <vt:lpstr>微软雅黑</vt:lpstr>
      <vt:lpstr>Arial Unicode MS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白发布衣</cp:lastModifiedBy>
  <cp:revision>50</cp:revision>
  <dcterms:created xsi:type="dcterms:W3CDTF">2022-02-21T01:13:00Z</dcterms:created>
  <dcterms:modified xsi:type="dcterms:W3CDTF">2022-02-24T07:22:24Z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7BECD1BAE7784F95B27288F5209DDB32</vt:lpwstr>
  </property>
  <property fmtid="{D5CDD505-2E9C-101B-9397-08002B2CF9AE}" pid="3" name="KSOProductBuildVer">
    <vt:lpwstr>2052-11.1.0.11294</vt:lpwstr>
  </property>
</Properties>
</file>